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76" r:id="rId3"/>
    <p:sldId id="275" r:id="rId4"/>
    <p:sldId id="286" r:id="rId5"/>
    <p:sldId id="290" r:id="rId6"/>
    <p:sldId id="291" r:id="rId7"/>
    <p:sldId id="292" r:id="rId8"/>
    <p:sldId id="294" r:id="rId9"/>
    <p:sldId id="295" r:id="rId10"/>
    <p:sldId id="296" r:id="rId11"/>
    <p:sldId id="299" r:id="rId12"/>
    <p:sldId id="29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33CC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0049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290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3468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56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400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839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1536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89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600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9413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5719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655E11-2BC7-46A8-B256-551BF7ADA8DB}" type="datetimeFigureOut">
              <a:rPr lang="en-US" smtClean="0"/>
              <a:pPr/>
              <a:t>6/24/2023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16212-A232-4255-8AF9-209BEC05C5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440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 txBox="1">
            <a:spLocks noChangeArrowheads="1"/>
          </p:cNvSpPr>
          <p:nvPr/>
        </p:nvSpPr>
        <p:spPr>
          <a:xfrm>
            <a:off x="228600" y="1676400"/>
            <a:ext cx="8686800" cy="2743200"/>
          </a:xfrm>
          <a:prstGeom prst="rect">
            <a:avLst/>
          </a:prstGeom>
          <a:solidFill>
            <a:srgbClr val="66FFFF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en-US" altLang="zh-CN" sz="4000" b="1" dirty="0" smtClean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BÀI 9 </a:t>
            </a:r>
            <a:r>
              <a:rPr lang="en-US" altLang="zh-CN" sz="4000" b="1" dirty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:</a:t>
            </a:r>
            <a:br>
              <a:rPr lang="en-US" altLang="zh-CN" sz="4000" b="1" dirty="0">
                <a:ln w="6350">
                  <a:noFill/>
                </a:ln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</a:br>
            <a:r>
              <a:rPr lang="en-US" altLang="zh-CN" sz="4000" b="1" dirty="0">
                <a:ln w="635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 PHÂN TÍCH ĐA THỨC THÀNH NHÂN </a:t>
            </a:r>
            <a:r>
              <a:rPr lang="en-US" altLang="zh-CN" sz="4000" b="1" dirty="0" smtClean="0">
                <a:ln w="6350">
                  <a:noFill/>
                </a:ln>
                <a:solidFill>
                  <a:srgbClr val="FF0000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TỬ</a:t>
            </a:r>
            <a:endParaRPr lang="en-US" altLang="zh-CN" sz="4000" b="1" dirty="0">
              <a:ln w="6350">
                <a:noFill/>
              </a:ln>
              <a:solidFill>
                <a:srgbClr val="FF0000"/>
              </a:solidFill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2.24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4x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4x 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x(x – 4)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 x = 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– 4 = 0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4      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40020" y="4419600"/>
            <a:ext cx="857538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2x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2x(x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– 1) = 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 2x(x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)(x + 1)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0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                     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–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+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1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0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Vậy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1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x = -1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  <a:sym typeface="Wingdings" panose="05000000000000000000" pitchFamily="2" charset="2"/>
            </a:endParaRP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1151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33400" y="465050"/>
            <a:ext cx="1447800" cy="451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400" b="1" u="sng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2.25</a:t>
            </a:r>
            <a:endParaRPr lang="en-US" sz="24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533400" y="3501737"/>
            <a:ext cx="8001000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[x - (x – 2y)][(x+ (x – 2y)] = 2y( 2x – 2y)</a:t>
            </a:r>
          </a:p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= 4y(x – y)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60"/>
          <p:cNvSpPr>
            <a:spLocks noChangeArrowheads="1"/>
          </p:cNvSpPr>
          <p:nvPr/>
        </p:nvSpPr>
        <p:spPr bwMode="auto">
          <a:xfrm>
            <a:off x="914400" y="4343400"/>
            <a:ext cx="6629400" cy="10179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= 102m; y = 2m, ta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S = 4.2.(102 – 2) = 800 (m</a:t>
            </a:r>
            <a:r>
              <a:rPr lang="en-US" sz="2800" b="1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743200" y="973576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5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5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5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381000" y="1602002"/>
            <a:ext cx="84582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diện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S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quanh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mảnh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vườn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theo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y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S 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(x – 2y)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9523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0" grpId="0"/>
      <p:bldP spid="21" grpId="0"/>
      <p:bldP spid="22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24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1828799" y="1807121"/>
            <a:ext cx="6135751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itchFamily="18" charset="0"/>
              </a:rPr>
              <a:t>Với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A, B, C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tùy</a:t>
            </a:r>
            <a:r>
              <a:rPr lang="en-US" sz="3200" b="1" dirty="0" smtClean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ý:</a:t>
            </a:r>
            <a:endParaRPr lang="en-US" sz="3200" b="1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04052" y="2723583"/>
            <a:ext cx="22523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.B +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.C </a:t>
            </a:r>
            <a:r>
              <a:rPr lang="en-US" sz="3200" dirty="0" smtClean="0"/>
              <a:t>=</a:t>
            </a:r>
            <a:endParaRPr lang="en-US" sz="3200" dirty="0"/>
          </a:p>
        </p:txBody>
      </p:sp>
      <p:sp>
        <p:nvSpPr>
          <p:cNvPr id="9" name="Freeform 8"/>
          <p:cNvSpPr/>
          <p:nvPr/>
        </p:nvSpPr>
        <p:spPr>
          <a:xfrm>
            <a:off x="2720237" y="3231859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0" name="Freeform 9"/>
          <p:cNvSpPr/>
          <p:nvPr/>
        </p:nvSpPr>
        <p:spPr>
          <a:xfrm>
            <a:off x="4956493" y="3231858"/>
            <a:ext cx="1325217" cy="198821"/>
          </a:xfrm>
          <a:custGeom>
            <a:avLst/>
            <a:gdLst>
              <a:gd name="connsiteX0" fmla="*/ 0 w 1325217"/>
              <a:gd name="connsiteY0" fmla="*/ 0 h 198821"/>
              <a:gd name="connsiteX1" fmla="*/ 636104 w 1325217"/>
              <a:gd name="connsiteY1" fmla="*/ 198783 h 198821"/>
              <a:gd name="connsiteX2" fmla="*/ 1325217 w 1325217"/>
              <a:gd name="connsiteY2" fmla="*/ 13252 h 1988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325217" h="198821">
                <a:moveTo>
                  <a:pt x="0" y="0"/>
                </a:moveTo>
                <a:cubicBezTo>
                  <a:pt x="207617" y="98287"/>
                  <a:pt x="415235" y="196574"/>
                  <a:pt x="636104" y="198783"/>
                </a:cubicBezTo>
                <a:cubicBezTo>
                  <a:pt x="856973" y="200992"/>
                  <a:pt x="1091095" y="107122"/>
                  <a:pt x="1325217" y="13252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1" name="Rectangle 10"/>
          <p:cNvSpPr/>
          <p:nvPr/>
        </p:nvSpPr>
        <p:spPr>
          <a:xfrm>
            <a:off x="4699334" y="2700671"/>
            <a:ext cx="48122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2974351" y="2409330"/>
            <a:ext cx="1882049" cy="40618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3" name="Freeform 12"/>
          <p:cNvSpPr/>
          <p:nvPr/>
        </p:nvSpPr>
        <p:spPr>
          <a:xfrm>
            <a:off x="3983163" y="2631862"/>
            <a:ext cx="912630" cy="259370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14" name="Rectangle 13"/>
          <p:cNvSpPr/>
          <p:nvPr/>
        </p:nvSpPr>
        <p:spPr>
          <a:xfrm>
            <a:off x="5006008" y="2687178"/>
            <a:ext cx="154401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</a:t>
            </a:r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 + C)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47992" y="3431393"/>
            <a:ext cx="132440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TỔNG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5125961" y="3431393"/>
            <a:ext cx="11416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endParaRPr 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743200" y="685800"/>
            <a:ext cx="368241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a.b</a:t>
            </a:r>
            <a:r>
              <a:rPr lang="en-US" sz="3600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3600" dirty="0" err="1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a.c</a:t>
            </a:r>
            <a:r>
              <a:rPr lang="en-US" sz="3600" dirty="0" smtClean="0">
                <a:solidFill>
                  <a:srgbClr val="FF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a.(b +c)</a:t>
            </a:r>
            <a:endParaRPr lang="en-US" sz="3600" dirty="0">
              <a:solidFill>
                <a:srgbClr val="FF33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 animBg="1"/>
      <p:bldP spid="10" grpId="0" animBg="1"/>
      <p:bldP spid="11" grpId="0"/>
      <p:bldP spid="12" grpId="0" animBg="1"/>
      <p:bldP spid="13" grpId="0" animBg="1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TextBox 16"/>
          <p:cNvSpPr txBox="1"/>
          <p:nvPr/>
        </p:nvSpPr>
        <p:spPr>
          <a:xfrm>
            <a:off x="366036" y="1466814"/>
            <a:ext cx="84731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</a:t>
            </a:r>
            <a:r>
              <a:rPr lang="en-US" sz="2800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2xy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697051" y="3271819"/>
            <a:ext cx="27619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baseline="30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- 2</a:t>
            </a:r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3200" dirty="0" smtClean="0"/>
              <a:t>= </a:t>
            </a:r>
            <a:endParaRPr lang="en-US" sz="3200" dirty="0"/>
          </a:p>
        </p:txBody>
      </p:sp>
      <p:sp>
        <p:nvSpPr>
          <p:cNvPr id="19" name="Rectangle 18"/>
          <p:cNvSpPr/>
          <p:nvPr/>
        </p:nvSpPr>
        <p:spPr>
          <a:xfrm>
            <a:off x="3473067" y="3271820"/>
            <a:ext cx="38985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Freeform 19"/>
          <p:cNvSpPr/>
          <p:nvPr/>
        </p:nvSpPr>
        <p:spPr>
          <a:xfrm>
            <a:off x="1891606" y="3130773"/>
            <a:ext cx="1752601" cy="303421"/>
          </a:xfrm>
          <a:custGeom>
            <a:avLst/>
            <a:gdLst>
              <a:gd name="connsiteX0" fmla="*/ 0 w 1616765"/>
              <a:gd name="connsiteY0" fmla="*/ 344638 h 371143"/>
              <a:gd name="connsiteX1" fmla="*/ 848139 w 1616765"/>
              <a:gd name="connsiteY1" fmla="*/ 82 h 371143"/>
              <a:gd name="connsiteX2" fmla="*/ 1616765 w 1616765"/>
              <a:gd name="connsiteY2" fmla="*/ 371143 h 3711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16765" h="371143">
                <a:moveTo>
                  <a:pt x="0" y="344638"/>
                </a:moveTo>
                <a:cubicBezTo>
                  <a:pt x="289339" y="170151"/>
                  <a:pt x="578678" y="-4335"/>
                  <a:pt x="848139" y="82"/>
                </a:cubicBezTo>
                <a:cubicBezTo>
                  <a:pt x="1117600" y="4499"/>
                  <a:pt x="1367182" y="187821"/>
                  <a:pt x="1616765" y="37114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1" name="Freeform 20"/>
          <p:cNvSpPr/>
          <p:nvPr/>
        </p:nvSpPr>
        <p:spPr>
          <a:xfrm>
            <a:off x="2776700" y="3186250"/>
            <a:ext cx="887896" cy="291653"/>
          </a:xfrm>
          <a:custGeom>
            <a:avLst/>
            <a:gdLst>
              <a:gd name="connsiteX0" fmla="*/ 0 w 887896"/>
              <a:gd name="connsiteY0" fmla="*/ 265148 h 291653"/>
              <a:gd name="connsiteX1" fmla="*/ 556592 w 887896"/>
              <a:gd name="connsiteY1" fmla="*/ 105 h 291653"/>
              <a:gd name="connsiteX2" fmla="*/ 887896 w 887896"/>
              <a:gd name="connsiteY2" fmla="*/ 291653 h 2916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887896" h="291653">
                <a:moveTo>
                  <a:pt x="0" y="265148"/>
                </a:moveTo>
                <a:cubicBezTo>
                  <a:pt x="204304" y="130418"/>
                  <a:pt x="408609" y="-4312"/>
                  <a:pt x="556592" y="105"/>
                </a:cubicBezTo>
                <a:cubicBezTo>
                  <a:pt x="704575" y="4522"/>
                  <a:pt x="834887" y="247479"/>
                  <a:pt x="887896" y="291653"/>
                </a:cubicBezTo>
              </a:path>
            </a:pathLst>
          </a:custGeom>
          <a:ln w="19050">
            <a:solidFill>
              <a:srgbClr val="FFC000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3200"/>
          </a:p>
        </p:txBody>
      </p:sp>
      <p:sp>
        <p:nvSpPr>
          <p:cNvPr id="22" name="Rectangle 21"/>
          <p:cNvSpPr/>
          <p:nvPr/>
        </p:nvSpPr>
        <p:spPr>
          <a:xfrm>
            <a:off x="3684984" y="3260083"/>
            <a:ext cx="1516762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.(x - 2y)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33464" y="4154518"/>
            <a:ext cx="859049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(hay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thừa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biến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đổi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những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vi-VN" sz="2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itle 1"/>
          <p:cNvSpPr txBox="1">
            <a:spLocks/>
          </p:cNvSpPr>
          <p:nvPr/>
        </p:nvSpPr>
        <p:spPr>
          <a:xfrm>
            <a:off x="161778" y="304800"/>
            <a:ext cx="8601222" cy="5334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vi-VN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chung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5470" y="5597652"/>
            <a:ext cx="824456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Quá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trình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này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i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vi-VN" sz="28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bằng phương pháp </a:t>
            </a:r>
            <a:r>
              <a:rPr lang="vi-VN" sz="2800" i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đặt nhân tử chung</a:t>
            </a:r>
            <a:endParaRPr lang="en-US" sz="2800" i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352800" y="2427286"/>
            <a:ext cx="1143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b="1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Giải</a:t>
            </a:r>
            <a:r>
              <a:rPr lang="en-US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63084674"/>
      </p:ext>
    </p:extLst>
  </p:cSld>
  <p:clrMapOvr>
    <a:masterClrMapping/>
  </p:clrMapOvr>
  <p:transition>
    <p:pull dir="l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500"/>
                            </p:stCondLst>
                            <p:childTnLst>
                              <p:par>
                                <p:cTn id="42" presetID="8" presetClass="exit" presetSubtype="16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3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8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amond(in)">
                                      <p:cBhvr>
                                        <p:cTn id="46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 animBg="1"/>
      <p:bldP spid="20" grpId="1" animBg="1"/>
      <p:bldP spid="21" grpId="0" animBg="1"/>
      <p:bldP spid="21" grpId="1" animBg="1"/>
      <p:bldP spid="22" grpId="0"/>
      <p:bldP spid="23" grpId="0"/>
      <p:bldP spid="24" grpId="0"/>
      <p:bldP spid="2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259080" y="1230429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altLang="zh-CN" sz="2800" b="1" dirty="0" smtClean="0">
              <a:solidFill>
                <a:srgbClr val="00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990600" y="4177881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 4(x – y) – 3x(x – y)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343400" y="4177881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 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y)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( 4 - 3x)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296357" y="270731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6y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+  2y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19400" y="329856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vi-VN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2y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  <a:r>
              <a:rPr lang="vi-VN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84641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chun</a:t>
            </a:r>
            <a:r>
              <a:rPr lang="en-US" sz="24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sz="2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110353" y="1117425"/>
            <a:ext cx="8467889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 1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toán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altLang="zh-CN" sz="28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x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err="1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2952556" y="3874170"/>
            <a:ext cx="5139846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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2x + 1 = 0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1143000" y="4499832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- 1/2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164320" y="2247251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850274" y="3249938"/>
            <a:ext cx="257872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altLang="zh-CN" sz="2800" b="1" baseline="300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zh-CN" sz="2800" b="1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 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= 0</a:t>
            </a:r>
            <a:r>
              <a:rPr lang="en-US" altLang="zh-CN" sz="2800" b="1" baseline="30000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>
              <a:latin typeface="+mj-lt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2895600" y="3249938"/>
            <a:ext cx="38100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pPr>
              <a:spcBef>
                <a:spcPct val="50000"/>
              </a:spcBef>
            </a:pPr>
            <a:r>
              <a:rPr lang="vi-VN" sz="2500" dirty="0"/>
              <a:t> </a:t>
            </a:r>
            <a:r>
              <a:rPr lang="en-US" sz="2500" dirty="0" smtClean="0">
                <a:sym typeface="Wingdings" panose="05000000000000000000" pitchFamily="2" charset="2"/>
              </a:rPr>
              <a:t>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vi-VN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42483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3" y="56429"/>
            <a:ext cx="8775502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phương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pháp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đẳng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a) (x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+ 1)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b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+3x +1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-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altLang="zh-CN" sz="2800" b="1" dirty="0" smtClean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786309" y="4952545"/>
            <a:ext cx="7976691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c) 8x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+ 6x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 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3.(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+ 3.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3959525" y="5493138"/>
            <a:ext cx="5034947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13944" y="2950800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01743" y="353591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(x + 1)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y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y)(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+ 1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y)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01742" y="4244229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+ 3x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+ 3x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= (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60491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      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3505200" y="3850177"/>
            <a:ext cx="3810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(x – 2y)(2x – 1) 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Rectangle 59"/>
          <p:cNvSpPr>
            <a:spLocks noChangeArrowheads="1"/>
          </p:cNvSpPr>
          <p:nvPr/>
        </p:nvSpPr>
        <p:spPr bwMode="auto">
          <a:xfrm>
            <a:off x="443366" y="5395191"/>
            <a:ext cx="7851474" cy="540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(4xy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2y 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= x(2x – 1) - 2y(2x 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= (x - 2y)(2x – 1)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625571" y="2610833"/>
            <a:ext cx="7848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+ 2y – x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=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4xy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+ (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2y – x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3348239" y="3221686"/>
            <a:ext cx="5875257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2x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x – 2y) – ( x – 2y)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7393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0" grpId="0"/>
      <p:bldP spid="22" grpId="0"/>
      <p:bldP spid="23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105272" y="56429"/>
            <a:ext cx="888919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cách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nhóm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hạng</a:t>
            </a: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443366" y="994342"/>
            <a:ext cx="8467889" cy="9442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nhanh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giá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trị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tại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= 2022; y = 2020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58"/>
          <p:cNvSpPr>
            <a:spLocks noChangeArrowheads="1"/>
          </p:cNvSpPr>
          <p:nvPr/>
        </p:nvSpPr>
        <p:spPr bwMode="auto">
          <a:xfrm>
            <a:off x="1524000" y="5429291"/>
            <a:ext cx="4572000" cy="4595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= (2022 - 2)(2022 – 2020) 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= 2020.2</a:t>
            </a:r>
          </a:p>
          <a:p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= 4040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2971800" y="2034775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468766" y="2465781"/>
            <a:ext cx="7848600" cy="1805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sz="2800" b="1" baseline="30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+ 2y – 2x –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endParaRPr lang="en-US" sz="2800" b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(x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2x) – 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2y)</a:t>
            </a:r>
          </a:p>
          <a:p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= x(x – 2) – y(x – 2)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= (x – 2)(x – y)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796171" y="4416817"/>
            <a:ext cx="7521195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Thay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2022; y =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A ta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840338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9" grpId="0"/>
      <p:bldP spid="22" grpId="0"/>
      <p:bldP spid="23" grpId="0"/>
      <p:bldP spid="2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ext Box 22"/>
          <p:cNvSpPr txBox="1">
            <a:spLocks noChangeArrowheads="1"/>
          </p:cNvSpPr>
          <p:nvPr/>
        </p:nvSpPr>
        <p:spPr bwMode="auto">
          <a:xfrm>
            <a:off x="381001" y="74512"/>
            <a:ext cx="1752600" cy="51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u="sng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2.23</a:t>
            </a:r>
            <a:endParaRPr lang="en-US" sz="2800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 Box 22"/>
          <p:cNvSpPr txBox="1">
            <a:spLocks noChangeArrowheads="1"/>
          </p:cNvSpPr>
          <p:nvPr/>
        </p:nvSpPr>
        <p:spPr bwMode="auto">
          <a:xfrm>
            <a:off x="591655" y="599345"/>
            <a:ext cx="68759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tích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đa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tử</a:t>
            </a:r>
            <a:endParaRPr lang="en-US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lphaLcParenR"/>
            </a:pP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9 + </a:t>
            </a:r>
            <a:r>
              <a:rPr lang="en-US" sz="2800" b="1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1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Rectangle 9"/>
          <p:cNvSpPr>
            <a:spLocks noChangeArrowheads="1"/>
          </p:cNvSpPr>
          <p:nvPr/>
        </p:nvSpPr>
        <p:spPr bwMode="auto">
          <a:xfrm>
            <a:off x="3392920" y="2065313"/>
            <a:ext cx="2358159" cy="4321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1639" tIns="40819" rIns="81639" bIns="40819" anchor="ctr"/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b="1" baseline="300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 Box 10"/>
          <p:cNvSpPr txBox="1">
            <a:spLocks noChangeArrowheads="1"/>
          </p:cNvSpPr>
          <p:nvPr/>
        </p:nvSpPr>
        <p:spPr bwMode="auto">
          <a:xfrm>
            <a:off x="530520" y="2736702"/>
            <a:ext cx="7848600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en-US" sz="2500" dirty="0" smtClean="0"/>
              <a:t>  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 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9 + 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 =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</a:t>
            </a:r>
            <a:r>
              <a:rPr lang="en-US" sz="2800" b="1" baseline="300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9)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28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3y)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(x + 3)(x – 3) + y(x + 3)</a:t>
            </a:r>
          </a:p>
          <a:p>
            <a:r>
              <a:rPr lang="en-US" sz="28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(x + 3)(x - 3 + y) </a:t>
            </a:r>
            <a:endParaRPr lang="en-US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11"/>
          <p:cNvSpPr txBox="1">
            <a:spLocks noChangeArrowheads="1"/>
          </p:cNvSpPr>
          <p:nvPr/>
        </p:nvSpPr>
        <p:spPr bwMode="auto">
          <a:xfrm>
            <a:off x="685800" y="4521217"/>
            <a:ext cx="7175046" cy="13750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81639" tIns="40819" rIns="81639" bIns="40819">
            <a:spAutoFit/>
          </a:bodyPr>
          <a:lstStyle/>
          <a:p>
            <a:r>
              <a:rPr lang="vi-VN" sz="2500" dirty="0"/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b)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 + 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1 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(x</a:t>
            </a:r>
            <a:r>
              <a:rPr lang="en-US" sz="28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+(x</a:t>
            </a:r>
            <a:r>
              <a:rPr lang="en-US" sz="2800" b="1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(x + 1) + (x - 1)(x + 1)</a:t>
            </a:r>
          </a:p>
          <a:p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= (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x – 1)(x + 1)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4429974" y="2919512"/>
            <a:ext cx="284052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4454820" y="3427511"/>
            <a:ext cx="23436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alt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endParaRPr kumimoji="0" lang="nl-NL" alt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3607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23" grpId="0"/>
      <p:bldP spid="25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474</TotalTime>
  <Words>985</Words>
  <Application>Microsoft Office PowerPoint</Application>
  <PresentationFormat>On-screen Show (4:3)</PresentationFormat>
  <Paragraphs>101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SimSun</vt:lpstr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HP</cp:lastModifiedBy>
  <cp:revision>48</cp:revision>
  <dcterms:created xsi:type="dcterms:W3CDTF">2021-10-03T06:15:35Z</dcterms:created>
  <dcterms:modified xsi:type="dcterms:W3CDTF">2023-06-24T02:11:34Z</dcterms:modified>
</cp:coreProperties>
</file>